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Source Code Pro SemiBold"/>
      <p:regular r:id="rId31"/>
      <p:bold r:id="rId32"/>
      <p:italic r:id="rId33"/>
      <p:boldItalic r:id="rId34"/>
    </p:embeddedFont>
    <p:embeddedFont>
      <p:font typeface="Alfa Slab One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SemiBold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33" Type="http://schemas.openxmlformats.org/officeDocument/2006/relationships/font" Target="fonts/SourceCodeProSemiBold-italic.fntdata"/><Relationship Id="rId10" Type="http://schemas.openxmlformats.org/officeDocument/2006/relationships/slide" Target="slides/slide5.xml"/><Relationship Id="rId32" Type="http://schemas.openxmlformats.org/officeDocument/2006/relationships/font" Target="fonts/SourceCodeProSemiBold-bold.fntdata"/><Relationship Id="rId13" Type="http://schemas.openxmlformats.org/officeDocument/2006/relationships/slide" Target="slides/slide8.xml"/><Relationship Id="rId35" Type="http://schemas.openxmlformats.org/officeDocument/2006/relationships/font" Target="fonts/AlfaSlabOne-regular.fntdata"/><Relationship Id="rId12" Type="http://schemas.openxmlformats.org/officeDocument/2006/relationships/slide" Target="slides/slide7.xml"/><Relationship Id="rId34" Type="http://schemas.openxmlformats.org/officeDocument/2006/relationships/font" Target="fonts/SourceCodeProSemiBold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7f0ec99f7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7f0ec99f7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f0ec99f7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f0ec99f7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f0ec99f79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f0ec99f79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Gates didn’t want to waste any time, called Gary but couldn’t tell him who it was due to the 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URGENCY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f0ec99f79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f0ec99f79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f0ec99f79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f0ec99f79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 was out flying one of his private planes on business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f0ec99f79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f0ec99f79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IBM wanted a forever license on CP/M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wasn’t something they were interested 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wanted them to sign unilateral NDA which basically meant she couldn’t even say that they were there!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it’s suffice to say that the realtionship between IBM and Gary / DRI was now poor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f0ec99f79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f0ec99f79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 Gates was a smart, opportunistic and much more of a business man and so after DRI failure to make the deal, he jumped in to snag it. A lot of people saw this as sneaky, especially when we see exactly how it happened.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f0ec99f79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f0ec99f79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 and dirty os → a clone of CM/P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Bought from Seattle Computer Products ($75000) rechristened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Almost had a deal, but feared legal action from Gary / DRI so decided to cut him in as well. Sort of.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f0ec99f79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f0ec99f79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f0ec99f79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f0ec99f79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Sold DRI in last ditch effort, but that didn’t work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f0ec99f7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f0ec99f7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 was so crushed he didn’t even bother suing MS or IBM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strain of the failure led to a divorce with his wife Dorothy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f0ec99f7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f0ec99f7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Teaching at naval school was part of fulfilling mandatory draft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f0ec99f79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f0ec99f79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f0ec99f79_2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f0ec99f79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f0ec99f79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f0ec99f79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was no general solution for operating 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f0ec99f79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f0ec99f79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 = OS for Intel 4004 microprocessor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CP = microprocessor control a floppy drive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combined together formed the first true pc operating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They went to pitch the top dogs at Intel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Gary was not a business man, failed to impress but as a result his wife convinced him to create DRI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f0ec99f79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f0ec99f79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f0ec99f79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f0ec99f79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at this point we’re still in a place where people owning computers wasn’t really that commonplace. The ‘personal computer’ hadn’t really emerged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1976 = release of first apple computer + 1977 = apple 2 (first to be mass produced)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!976 saw the surge of personal computers and a complete change to the world and computing industry.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PC market ballooned to 1 billion dollars with only a couple of years.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f0ec99f79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f0ec99f79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2B2B2B"/>
                </a:solidFill>
                <a:highlight>
                  <a:srgbClr val="FFFFFF"/>
                </a:highlight>
              </a:rPr>
              <a:t>It wasn’t long before IBM – the tech giant of that era – took notice and decided to jump into the fray.</a:t>
            </a:r>
            <a:endParaRPr sz="1350"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2B2B2B"/>
                </a:solidFill>
                <a:highlight>
                  <a:srgbClr val="FFFFFF"/>
                </a:highlight>
              </a:rPr>
              <a:t>IBM were so large, that due to it’s size and inherit </a:t>
            </a:r>
            <a:r>
              <a:rPr lang="en-GB" sz="1350">
                <a:solidFill>
                  <a:srgbClr val="2B2B2B"/>
                </a:solidFill>
                <a:highlight>
                  <a:srgbClr val="FFFFFF"/>
                </a:highlight>
              </a:rPr>
              <a:t>beauracrasy, decisions could often take a while. They were all known for mainframes and as a company they sort of reflected that. Large, complex and not particularly adaptable.</a:t>
            </a:r>
            <a:endParaRPr sz="1350"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2B2B2B"/>
                </a:solidFill>
                <a:highlight>
                  <a:srgbClr val="FFFFFF"/>
                </a:highlight>
              </a:rPr>
              <a:t>   </a:t>
            </a:r>
            <a:endParaRPr sz="1350"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2B2B2B"/>
                </a:solidFill>
                <a:highlight>
                  <a:srgbClr val="FFFFFF"/>
                </a:highlight>
              </a:rPr>
              <a:t> IBM knew it was late to the PC market and had to come out all guns blazing. In 1981, the IBM crack team tasked with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f0ec99f79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f0ec99f79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2B2B2B"/>
                </a:solidFill>
                <a:highlight>
                  <a:srgbClr val="FFFFFF"/>
                </a:highlight>
              </a:rPr>
              <a:t>creating the first IBM PC (</a:t>
            </a:r>
            <a:r>
              <a:rPr lang="en-GB" sz="2400">
                <a:solidFill>
                  <a:srgbClr val="222222"/>
                </a:solidFill>
                <a:highlight>
                  <a:srgbClr val="FFFFFF"/>
                </a:highlight>
              </a:rPr>
              <a:t>IBM Model 5150</a:t>
            </a:r>
            <a:r>
              <a:rPr lang="en-GB" sz="1350">
                <a:solidFill>
                  <a:srgbClr val="2B2B2B"/>
                </a:solidFill>
                <a:highlight>
                  <a:srgbClr val="FFFFFF"/>
                </a:highlight>
              </a:rPr>
              <a:t>)</a:t>
            </a:r>
            <a:br>
              <a:rPr lang="en-GB" sz="1350">
                <a:solidFill>
                  <a:srgbClr val="2B2B2B"/>
                </a:solidFill>
                <a:highlight>
                  <a:srgbClr val="FFFFFF"/>
                </a:highlight>
              </a:rPr>
            </a:br>
            <a:br>
              <a:rPr lang="en-GB" sz="1350">
                <a:solidFill>
                  <a:srgbClr val="2B2B2B"/>
                </a:solidFill>
                <a:highlight>
                  <a:srgbClr val="FFFFFF"/>
                </a:highlight>
              </a:rPr>
            </a:br>
            <a:r>
              <a:rPr lang="en-GB" sz="1350">
                <a:solidFill>
                  <a:srgbClr val="2B2B2B"/>
                </a:solidFill>
                <a:highlight>
                  <a:srgbClr val="FFFFFF"/>
                </a:highlight>
              </a:rPr>
              <a:t> decided to buy off-the-shelf components along with software in order to expedite its entry to the PC market.Speed up and fastforward its entry into the market - which it more or less did.</a:t>
            </a:r>
            <a:endParaRPr sz="1350"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2B2B2B"/>
                </a:solidFill>
                <a:highlight>
                  <a:srgbClr val="FFFFFF"/>
                </a:highlight>
              </a:rPr>
              <a:t>Whoever had the software or operating system would be king and of huge influence</a:t>
            </a:r>
            <a:endParaRPr sz="1350">
              <a:solidFill>
                <a:srgbClr val="2B2B2B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f0ec99f79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f0ec99f79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OPERATING SYSTEM i.e to them the software that would run the machine.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They </a:t>
            </a:r>
            <a:r>
              <a:rPr lang="en-GB"/>
              <a:t>originally</a:t>
            </a:r>
            <a:r>
              <a:rPr lang="en-GB"/>
              <a:t> mistook him for an office intern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475" y="0"/>
            <a:ext cx="3660850" cy="5143500"/>
          </a:xfrm>
          <a:prstGeom prst="rect">
            <a:avLst/>
          </a:prstGeom>
          <a:noFill/>
          <a:ln cap="flat" cmpd="dbl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" name="Google Shape;57;p13"/>
          <p:cNvSpPr txBox="1"/>
          <p:nvPr/>
        </p:nvSpPr>
        <p:spPr>
          <a:xfrm>
            <a:off x="287800" y="1505420"/>
            <a:ext cx="4988400" cy="156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Who is Gary Kildall?</a:t>
            </a:r>
            <a:endParaRPr sz="4800"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464100" y="5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The Plot Thickens (1)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464100" y="1875700"/>
            <a:ext cx="8520600" cy="15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Bill pointed IBM to Digital Research Inc.</a:t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3600"/>
              <a:t>IBM made him sign an NDA</a:t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464100" y="5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The Plot Thickens (2)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464100" y="1875700"/>
            <a:ext cx="85206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Bill called Gary</a:t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6" name="Google Shape;126;p23"/>
          <p:cNvSpPr txBox="1"/>
          <p:nvPr/>
        </p:nvSpPr>
        <p:spPr>
          <a:xfrm>
            <a:off x="512700" y="2843750"/>
            <a:ext cx="8520600" cy="1887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“... treat them right, they’re important guys!”</a:t>
            </a:r>
            <a:br>
              <a:rPr lang="en-GB" sz="3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GB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- Gates on the phone to Gary Kildall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464100" y="5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The Royal Fuck Up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464100" y="1875700"/>
            <a:ext cx="8520600" cy="15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Gary didn’t quite get the message.</a:t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600"/>
              <a:t>He wasn’t home when IBM arrived.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700" y="0"/>
            <a:ext cx="9206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464100" y="5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The Falling Out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464100" y="1875700"/>
            <a:ext cx="8520600" cy="15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IBM team spoke with Dorothy and DRI Lawyers.</a:t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600"/>
              <a:t>Disagreement over proposal.</a:t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600"/>
              <a:t>Relationship damaged.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464100" y="5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Gates and IBM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464100" y="1875700"/>
            <a:ext cx="8520600" cy="15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IBM returned to Gates who now saw his opportunity.</a:t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600"/>
              <a:t>Told IBM Microsoft could provide the OS (even though they didn’t have one)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8575"/>
            <a:ext cx="2718050" cy="380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>
            <p:ph type="title"/>
          </p:nvPr>
        </p:nvSpPr>
        <p:spPr>
          <a:xfrm>
            <a:off x="464100" y="5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Gates and IBM (2)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2432300" y="1875700"/>
            <a:ext cx="6552300" cy="15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Microsoft instead took Q-DOS and rebranded it as PC-DOS</a:t>
            </a:r>
            <a:r>
              <a:rPr lang="en-GB" sz="3600"/>
              <a:t>.</a:t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600"/>
              <a:t>They had a deal (almost).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464100" y="5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The Dodgy Deal</a:t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464100" y="1875700"/>
            <a:ext cx="8520600" cy="15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IBM offered to sell CP/M alongside PC-DOS with every machine.</a:t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3600"/>
              <a:t>PC-DOS = $40</a:t>
            </a:r>
            <a:endParaRPr b="1" sz="3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0000"/>
                </a:solidFill>
              </a:rPr>
              <a:t>CP/M = $240</a:t>
            </a:r>
            <a:endParaRPr b="1" sz="3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464100" y="5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Game Over for Gary</a:t>
            </a:r>
            <a:endParaRPr/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464100" y="1875700"/>
            <a:ext cx="8520600" cy="15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Things got tough after the IBM contract</a:t>
            </a:r>
            <a:r>
              <a:rPr lang="en-GB" sz="3600"/>
              <a:t>.</a:t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600"/>
              <a:t>Sold DRI (unsuccessfully).</a:t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600"/>
              <a:t>Constant reminders of IBM / Microsoft failure, and plane flying fiasco.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464100" y="283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The sad end of the man who invented the PC operating system.</a:t>
            </a:r>
            <a:endParaRPr sz="3600"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464100" y="2571750"/>
            <a:ext cx="8520600" cy="15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Gary had lost to a clone of his own creation.</a:t>
            </a:r>
            <a:endParaRPr sz="3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000"/>
              <a:t>Died in 1994, from head injuries sustained in a fistfight at a biker bar.</a:t>
            </a:r>
            <a:endParaRPr sz="3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University of Washington → Hoping to become a mathematics teachers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Grew increasingly interested in computing.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Taught at the Naval Postgrad School in California (hours drive from Silicon Valley).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Bought an Intel 4004 processor and began to experiment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Returned to UW for PhD in Computer Science. Consulting for Intel. [~1972]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Introduced data-flow analysis theory which is still used today in compiler optimization.</a:t>
            </a:r>
            <a:endParaRPr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464100" y="283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Brief Overview</a:t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32"/>
          <p:cNvSpPr txBox="1"/>
          <p:nvPr/>
        </p:nvSpPr>
        <p:spPr>
          <a:xfrm>
            <a:off x="4835875" y="391875"/>
            <a:ext cx="3892800" cy="41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" name="Google Shape;181;p32"/>
          <p:cNvSpPr txBox="1"/>
          <p:nvPr>
            <p:ph type="title"/>
          </p:nvPr>
        </p:nvSpPr>
        <p:spPr>
          <a:xfrm>
            <a:off x="4650375" y="2125625"/>
            <a:ext cx="44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Lost in History</a:t>
            </a:r>
            <a:endParaRPr sz="3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Thanks for listening!</a:t>
            </a:r>
            <a:endParaRPr/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311700" y="1775700"/>
            <a:ext cx="8520600" cy="15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600"/>
              <a:t>.</a:t>
            </a:r>
            <a:endParaRPr sz="3600"/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916" y="1628275"/>
            <a:ext cx="5130175" cy="28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1970’s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775700"/>
            <a:ext cx="8520600" cy="15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All computers had to have specifically designed, tailor-made software.</a:t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3600"/>
              <a:t>No such thing as a ‘personal computer’.</a:t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749400" y="143725"/>
            <a:ext cx="508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Where things get interesting...</a:t>
            </a:r>
            <a:endParaRPr sz="3600"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922000" y="1509675"/>
            <a:ext cx="499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PL/M - Programming Language for Microcomputers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CP/M - Control Programming for Microcomputers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br>
              <a:rPr lang="en-GB"/>
            </a:br>
            <a:r>
              <a:rPr lang="en-GB"/>
              <a:t>It </a:t>
            </a:r>
            <a:r>
              <a:rPr b="1" lang="en-GB" u="sng"/>
              <a:t>didn’t</a:t>
            </a:r>
            <a:r>
              <a:rPr lang="en-GB"/>
              <a:t> impress Intel.</a:t>
            </a:r>
            <a:br>
              <a:rPr lang="en-GB"/>
            </a:br>
            <a:br>
              <a:rPr lang="en-GB"/>
            </a:br>
            <a:r>
              <a:rPr lang="en-GB"/>
              <a:t>The result is </a:t>
            </a:r>
            <a:br>
              <a:rPr lang="en-GB"/>
            </a:br>
            <a:r>
              <a:rPr lang="en-GB"/>
              <a:t>[Intergalactic] </a:t>
            </a:r>
            <a:r>
              <a:rPr b="1" lang="en-GB" sz="2400"/>
              <a:t>Digital Research Inc.</a:t>
            </a:r>
            <a:br>
              <a:rPr lang="en-GB"/>
            </a:br>
            <a:br>
              <a:rPr lang="en-GB"/>
            </a:b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36861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464100" y="5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1979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464100" y="1875700"/>
            <a:ext cx="8520600" cy="15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Gary had fundamentally changed the industry.</a:t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3600"/>
              <a:t>CP/M - most popular 8-bit OS in the world</a:t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18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Out with the old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418975"/>
            <a:ext cx="8520600" cy="15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600"/>
              <a:t>Microcomputers → Personal Computers </a:t>
            </a:r>
            <a:endParaRPr sz="3600"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550" y="2263075"/>
            <a:ext cx="2244900" cy="245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4449000" y="285650"/>
            <a:ext cx="45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Gary and Goliath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4493125" y="1920250"/>
            <a:ext cx="4491600" cy="15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IBM had to catch up</a:t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3600"/>
              <a:t>Created a crack team to ‘crack’ the PC market</a:t>
            </a:r>
            <a:endParaRPr sz="3600"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90830"/>
            <a:ext cx="4238896" cy="235267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238900" cy="279081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4638650" y="545025"/>
            <a:ext cx="418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The IBM PC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4572000" y="1775700"/>
            <a:ext cx="4707600" cy="15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Biggest tech company in the world</a:t>
            </a:r>
            <a:br>
              <a:rPr lang="en-GB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Huge influence</a:t>
            </a:r>
            <a:br>
              <a:rPr lang="en-GB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Missing one thing...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3" y="966775"/>
            <a:ext cx="4391025" cy="3209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75" y="1615200"/>
            <a:ext cx="1388100" cy="6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602" y="1881050"/>
            <a:ext cx="4334948" cy="32624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" name="Google Shape;111;p21"/>
          <p:cNvSpPr txBox="1"/>
          <p:nvPr>
            <p:ph type="title"/>
          </p:nvPr>
        </p:nvSpPr>
        <p:spPr>
          <a:xfrm>
            <a:off x="2167625" y="88200"/>
            <a:ext cx="691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The Operating System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674376" cy="200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159375" y="1881050"/>
            <a:ext cx="4545900" cy="29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High stakes decision</a:t>
            </a:r>
            <a:br>
              <a:rPr lang="en-GB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1980’s → Bill Gates and Microsoft on the rise</a:t>
            </a:r>
            <a:br>
              <a:rPr lang="en-GB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But, they hadn’t built an OS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